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78" r:id="rId4"/>
    <p:sldId id="293" r:id="rId5"/>
    <p:sldId id="287" r:id="rId6"/>
    <p:sldId id="273" r:id="rId7"/>
    <p:sldId id="284" r:id="rId8"/>
    <p:sldId id="285" r:id="rId9"/>
    <p:sldId id="286" r:id="rId10"/>
    <p:sldId id="288" r:id="rId11"/>
    <p:sldId id="277" r:id="rId12"/>
    <p:sldId id="261" r:id="rId13"/>
    <p:sldId id="260" r:id="rId14"/>
    <p:sldId id="298" r:id="rId15"/>
    <p:sldId id="264" r:id="rId16"/>
    <p:sldId id="265" r:id="rId17"/>
    <p:sldId id="266" r:id="rId18"/>
    <p:sldId id="267" r:id="rId19"/>
    <p:sldId id="268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569616-FD77-4272-ABA9-C2C7340B676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68895F-2582-4773-9892-E8D73A635C1E}">
      <dgm:prSet phldrT="[Текст]" custT="1"/>
      <dgm:spPr/>
      <dgm:t>
        <a:bodyPr/>
        <a:lstStyle/>
        <a:p>
          <a:r>
            <a:rPr lang="ru-RU" sz="2000" dirty="0" smtClean="0"/>
            <a:t>Обязательная  аттестация </a:t>
          </a:r>
        </a:p>
        <a:p>
          <a:r>
            <a:rPr lang="ru-RU" sz="2000" dirty="0" smtClean="0"/>
            <a:t> один раз в пять лет (СЗД)</a:t>
          </a:r>
          <a:endParaRPr lang="ru-RU" sz="2000" dirty="0"/>
        </a:p>
      </dgm:t>
    </dgm:pt>
    <dgm:pt modelId="{1114E7AE-56AB-4DE0-97CB-CD8B4EB75342}" type="parTrans" cxnId="{B3D60A15-EA3A-4A18-9F91-4BD9C63D7D23}">
      <dgm:prSet/>
      <dgm:spPr/>
      <dgm:t>
        <a:bodyPr/>
        <a:lstStyle/>
        <a:p>
          <a:endParaRPr lang="ru-RU"/>
        </a:p>
      </dgm:t>
    </dgm:pt>
    <dgm:pt modelId="{FB79FABB-8FFC-401C-BBD4-389B36E1B561}" type="sibTrans" cxnId="{B3D60A15-EA3A-4A18-9F91-4BD9C63D7D23}">
      <dgm:prSet/>
      <dgm:spPr/>
      <dgm:t>
        <a:bodyPr/>
        <a:lstStyle/>
        <a:p>
          <a:endParaRPr lang="ru-RU"/>
        </a:p>
      </dgm:t>
    </dgm:pt>
    <dgm:pt modelId="{DAB3D6E0-FE32-40F1-ADF9-BCD8F0393B5B}">
      <dgm:prSet phldrT="[Текст]" custT="1"/>
      <dgm:spPr/>
      <dgm:t>
        <a:bodyPr/>
        <a:lstStyle/>
        <a:p>
          <a:r>
            <a:rPr lang="ru-RU" sz="1800" dirty="0" smtClean="0"/>
            <a:t>Через 2 года своей работы на одном месте педагог</a:t>
          </a:r>
          <a:r>
            <a:rPr lang="ru-RU" sz="1800" b="1" dirty="0" smtClean="0">
              <a:solidFill>
                <a:srgbClr val="FF0000"/>
              </a:solidFill>
            </a:rPr>
            <a:t> ОБЯЗАН </a:t>
          </a:r>
          <a:r>
            <a:rPr lang="ru-RU" sz="1800" dirty="0" smtClean="0"/>
            <a:t>подтвердить соответствие  занимаемой должности</a:t>
          </a:r>
          <a:endParaRPr lang="ru-RU" sz="1800" dirty="0"/>
        </a:p>
      </dgm:t>
    </dgm:pt>
    <dgm:pt modelId="{C9BCAAAB-A80D-4100-BAE2-A22BF8448736}" type="parTrans" cxnId="{4A662D52-10C5-43F2-A2AC-04F2D36225BF}">
      <dgm:prSet/>
      <dgm:spPr/>
      <dgm:t>
        <a:bodyPr/>
        <a:lstStyle/>
        <a:p>
          <a:endParaRPr lang="ru-RU"/>
        </a:p>
      </dgm:t>
    </dgm:pt>
    <dgm:pt modelId="{214020CB-70E7-44B8-A0A5-68D2FF47D4EE}" type="sibTrans" cxnId="{4A662D52-10C5-43F2-A2AC-04F2D36225BF}">
      <dgm:prSet/>
      <dgm:spPr/>
      <dgm:t>
        <a:bodyPr/>
        <a:lstStyle/>
        <a:p>
          <a:endParaRPr lang="ru-RU"/>
        </a:p>
      </dgm:t>
    </dgm:pt>
    <dgm:pt modelId="{4DD6D4B3-891B-4AF8-9FF6-7BD0E249A9A6}">
      <dgm:prSet phldrT="[Текст]" custT="1"/>
      <dgm:spPr/>
      <dgm:t>
        <a:bodyPr/>
        <a:lstStyle/>
        <a:p>
          <a:r>
            <a:rPr lang="ru-RU" sz="1800" dirty="0" smtClean="0"/>
            <a:t>Основанием для этого является представление работодателя в аттестационную комиссию детского сада</a:t>
          </a:r>
          <a:endParaRPr lang="ru-RU" sz="1800" dirty="0"/>
        </a:p>
      </dgm:t>
    </dgm:pt>
    <dgm:pt modelId="{B38B3861-4A54-4825-866E-C193AC9C381E}" type="parTrans" cxnId="{34B237CC-11AD-4A0E-95F5-6AD4E546D9C9}">
      <dgm:prSet/>
      <dgm:spPr/>
      <dgm:t>
        <a:bodyPr/>
        <a:lstStyle/>
        <a:p>
          <a:endParaRPr lang="ru-RU"/>
        </a:p>
      </dgm:t>
    </dgm:pt>
    <dgm:pt modelId="{92F8B1F1-3A63-483D-A271-C54D654B84F1}" type="sibTrans" cxnId="{34B237CC-11AD-4A0E-95F5-6AD4E546D9C9}">
      <dgm:prSet/>
      <dgm:spPr/>
      <dgm:t>
        <a:bodyPr/>
        <a:lstStyle/>
        <a:p>
          <a:endParaRPr lang="ru-RU"/>
        </a:p>
      </dgm:t>
    </dgm:pt>
    <dgm:pt modelId="{9EE39347-4B2B-445E-B334-3905DCB7A4D3}">
      <dgm:prSet phldrT="[Текст]" custT="1"/>
      <dgm:spPr/>
      <dgm:t>
        <a:bodyPr/>
        <a:lstStyle/>
        <a:p>
          <a:r>
            <a:rPr lang="ru-RU" sz="2000" dirty="0" smtClean="0"/>
            <a:t>Добровольная  аттестация </a:t>
          </a:r>
        </a:p>
        <a:p>
          <a:r>
            <a:rPr lang="ru-RU" sz="2000" dirty="0" smtClean="0"/>
            <a:t>по желанию  один раз в пять лет (КК)</a:t>
          </a:r>
          <a:endParaRPr lang="ru-RU" sz="2000" dirty="0"/>
        </a:p>
      </dgm:t>
    </dgm:pt>
    <dgm:pt modelId="{6D3D104A-953B-4F14-8F06-904078B6D639}" type="parTrans" cxnId="{6A56ECFE-BADB-4CDE-A26A-5233E6E3C0B6}">
      <dgm:prSet/>
      <dgm:spPr/>
      <dgm:t>
        <a:bodyPr/>
        <a:lstStyle/>
        <a:p>
          <a:endParaRPr lang="ru-RU"/>
        </a:p>
      </dgm:t>
    </dgm:pt>
    <dgm:pt modelId="{88F2F577-9713-49C9-97A8-F03F09693C06}" type="sibTrans" cxnId="{6A56ECFE-BADB-4CDE-A26A-5233E6E3C0B6}">
      <dgm:prSet/>
      <dgm:spPr/>
      <dgm:t>
        <a:bodyPr/>
        <a:lstStyle/>
        <a:p>
          <a:endParaRPr lang="ru-RU"/>
        </a:p>
      </dgm:t>
    </dgm:pt>
    <dgm:pt modelId="{912578A2-51D1-4F07-9452-F5197949740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Установление квалификационных категорий (первой или высшей); </a:t>
          </a:r>
          <a:endParaRPr lang="ru-RU" sz="1800" dirty="0"/>
        </a:p>
      </dgm:t>
    </dgm:pt>
    <dgm:pt modelId="{4E7CA086-DD91-4317-A3FA-18B8B812CDB2}" type="parTrans" cxnId="{F9331820-DDF5-4151-B445-59B12AC8E3B3}">
      <dgm:prSet/>
      <dgm:spPr/>
      <dgm:t>
        <a:bodyPr/>
        <a:lstStyle/>
        <a:p>
          <a:endParaRPr lang="ru-RU"/>
        </a:p>
      </dgm:t>
    </dgm:pt>
    <dgm:pt modelId="{B8063D12-037E-4E20-A2CF-EC5F4E1699F7}" type="sibTrans" cxnId="{F9331820-DDF5-4151-B445-59B12AC8E3B3}">
      <dgm:prSet/>
      <dgm:spPr/>
      <dgm:t>
        <a:bodyPr/>
        <a:lstStyle/>
        <a:p>
          <a:endParaRPr lang="ru-RU"/>
        </a:p>
      </dgm:t>
    </dgm:pt>
    <dgm:pt modelId="{17B0B306-5EE3-4456-BE2C-41205B89B9F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Основанием является личное заявление педагога  на установление первой или высшей категории;</a:t>
          </a:r>
          <a:endParaRPr lang="ru-RU" sz="1800" dirty="0"/>
        </a:p>
      </dgm:t>
    </dgm:pt>
    <dgm:pt modelId="{A23D27B2-AA11-4BCA-9FDF-9CA2D39315A6}" type="parTrans" cxnId="{51CF5E0A-829A-43B5-9168-E4B26E06585B}">
      <dgm:prSet/>
      <dgm:spPr/>
      <dgm:t>
        <a:bodyPr/>
        <a:lstStyle/>
        <a:p>
          <a:endParaRPr lang="ru-RU"/>
        </a:p>
      </dgm:t>
    </dgm:pt>
    <dgm:pt modelId="{96E2C157-B0E5-418E-A9AF-12B0EC8F63B0}" type="sibTrans" cxnId="{51CF5E0A-829A-43B5-9168-E4B26E06585B}">
      <dgm:prSet/>
      <dgm:spPr/>
      <dgm:t>
        <a:bodyPr/>
        <a:lstStyle/>
        <a:p>
          <a:endParaRPr lang="ru-RU"/>
        </a:p>
      </dgm:t>
    </dgm:pt>
    <dgm:pt modelId="{3261E18E-314B-4E18-90F1-F2B0FDB28C8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ah-RU" sz="1800" dirty="0" smtClean="0"/>
            <a:t>Потверждение основаниям установления первой или высшей категории в соотвсетвии с критериями (папка достижений). </a:t>
          </a:r>
          <a:endParaRPr lang="ru-RU" sz="1800" dirty="0"/>
        </a:p>
      </dgm:t>
    </dgm:pt>
    <dgm:pt modelId="{DA055FE7-078F-4417-A393-C2AD949BA5FB}" type="parTrans" cxnId="{AC986B99-E9B8-4219-9390-23BE3EF022E1}">
      <dgm:prSet/>
      <dgm:spPr/>
      <dgm:t>
        <a:bodyPr/>
        <a:lstStyle/>
        <a:p>
          <a:endParaRPr lang="ru-RU"/>
        </a:p>
      </dgm:t>
    </dgm:pt>
    <dgm:pt modelId="{85941813-A334-4452-ABE0-D4DFA463FDC5}" type="sibTrans" cxnId="{AC986B99-E9B8-4219-9390-23BE3EF022E1}">
      <dgm:prSet/>
      <dgm:spPr/>
      <dgm:t>
        <a:bodyPr/>
        <a:lstStyle/>
        <a:p>
          <a:endParaRPr lang="ru-RU"/>
        </a:p>
      </dgm:t>
    </dgm:pt>
    <dgm:pt modelId="{FC1DFE62-09A1-47AD-95CA-39F265EDABD4}" type="pres">
      <dgm:prSet presAssocID="{EA569616-FD77-4272-ABA9-C2C7340B676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C876E8-EDA6-43A8-9282-BF84BB54B780}" type="pres">
      <dgm:prSet presAssocID="{AC68895F-2582-4773-9892-E8D73A635C1E}" presName="linNode" presStyleCnt="0"/>
      <dgm:spPr/>
    </dgm:pt>
    <dgm:pt modelId="{C392F8C0-D427-4DFA-963C-C11C17E31B91}" type="pres">
      <dgm:prSet presAssocID="{AC68895F-2582-4773-9892-E8D73A635C1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86BDE-2C62-48A4-B019-349337667D98}" type="pres">
      <dgm:prSet presAssocID="{AC68895F-2582-4773-9892-E8D73A635C1E}" presName="childShp" presStyleLbl="bgAccFollowNode1" presStyleIdx="0" presStyleCnt="2" custScaleY="115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D887E-EBC2-4274-A4C5-2510329E67DE}" type="pres">
      <dgm:prSet presAssocID="{FB79FABB-8FFC-401C-BBD4-389B36E1B561}" presName="spacing" presStyleCnt="0"/>
      <dgm:spPr/>
    </dgm:pt>
    <dgm:pt modelId="{2E8D20F6-35E0-4D20-A881-A7B69B8147E6}" type="pres">
      <dgm:prSet presAssocID="{9EE39347-4B2B-445E-B334-3905DCB7A4D3}" presName="linNode" presStyleCnt="0"/>
      <dgm:spPr/>
    </dgm:pt>
    <dgm:pt modelId="{DA099562-96EB-422D-A0F8-386D02A6DDAA}" type="pres">
      <dgm:prSet presAssocID="{9EE39347-4B2B-445E-B334-3905DCB7A4D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3044C-76A6-4E1A-90FB-C202FE8660F1}" type="pres">
      <dgm:prSet presAssocID="{9EE39347-4B2B-445E-B334-3905DCB7A4D3}" presName="childShp" presStyleLbl="bgAccFollowNode1" presStyleIdx="1" presStyleCnt="2" custScaleY="135205" custLinFactNeighborX="12" custLinFactNeighborY="-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CF5E0A-829A-43B5-9168-E4B26E06585B}" srcId="{9EE39347-4B2B-445E-B334-3905DCB7A4D3}" destId="{17B0B306-5EE3-4456-BE2C-41205B89B9F4}" srcOrd="1" destOrd="0" parTransId="{A23D27B2-AA11-4BCA-9FDF-9CA2D39315A6}" sibTransId="{96E2C157-B0E5-418E-A9AF-12B0EC8F63B0}"/>
    <dgm:cxn modelId="{C7091F1D-1006-4A35-803B-40C0ABAE9525}" type="presOf" srcId="{4DD6D4B3-891B-4AF8-9FF6-7BD0E249A9A6}" destId="{81F86BDE-2C62-48A4-B019-349337667D98}" srcOrd="0" destOrd="1" presId="urn:microsoft.com/office/officeart/2005/8/layout/vList6"/>
    <dgm:cxn modelId="{F9331820-DDF5-4151-B445-59B12AC8E3B3}" srcId="{9EE39347-4B2B-445E-B334-3905DCB7A4D3}" destId="{912578A2-51D1-4F07-9452-F51979497404}" srcOrd="0" destOrd="0" parTransId="{4E7CA086-DD91-4317-A3FA-18B8B812CDB2}" sibTransId="{B8063D12-037E-4E20-A2CF-EC5F4E1699F7}"/>
    <dgm:cxn modelId="{34B237CC-11AD-4A0E-95F5-6AD4E546D9C9}" srcId="{AC68895F-2582-4773-9892-E8D73A635C1E}" destId="{4DD6D4B3-891B-4AF8-9FF6-7BD0E249A9A6}" srcOrd="1" destOrd="0" parTransId="{B38B3861-4A54-4825-866E-C193AC9C381E}" sibTransId="{92F8B1F1-3A63-483D-A271-C54D654B84F1}"/>
    <dgm:cxn modelId="{9098A10B-9FFB-44A8-B711-4037A4412ABA}" type="presOf" srcId="{912578A2-51D1-4F07-9452-F51979497404}" destId="{6BA3044C-76A6-4E1A-90FB-C202FE8660F1}" srcOrd="0" destOrd="0" presId="urn:microsoft.com/office/officeart/2005/8/layout/vList6"/>
    <dgm:cxn modelId="{6A56ECFE-BADB-4CDE-A26A-5233E6E3C0B6}" srcId="{EA569616-FD77-4272-ABA9-C2C7340B676E}" destId="{9EE39347-4B2B-445E-B334-3905DCB7A4D3}" srcOrd="1" destOrd="0" parTransId="{6D3D104A-953B-4F14-8F06-904078B6D639}" sibTransId="{88F2F577-9713-49C9-97A8-F03F09693C06}"/>
    <dgm:cxn modelId="{64335E6B-4079-4E33-98A1-BEEFA301A518}" type="presOf" srcId="{3261E18E-314B-4E18-90F1-F2B0FDB28C8A}" destId="{6BA3044C-76A6-4E1A-90FB-C202FE8660F1}" srcOrd="0" destOrd="2" presId="urn:microsoft.com/office/officeart/2005/8/layout/vList6"/>
    <dgm:cxn modelId="{AD520258-97DE-44D0-BC55-CBBDD2238E4A}" type="presOf" srcId="{AC68895F-2582-4773-9892-E8D73A635C1E}" destId="{C392F8C0-D427-4DFA-963C-C11C17E31B91}" srcOrd="0" destOrd="0" presId="urn:microsoft.com/office/officeart/2005/8/layout/vList6"/>
    <dgm:cxn modelId="{6DCD8A2C-24A4-400E-9CED-5A379506740F}" type="presOf" srcId="{DAB3D6E0-FE32-40F1-ADF9-BCD8F0393B5B}" destId="{81F86BDE-2C62-48A4-B019-349337667D98}" srcOrd="0" destOrd="0" presId="urn:microsoft.com/office/officeart/2005/8/layout/vList6"/>
    <dgm:cxn modelId="{BC54F8E0-6CEA-4D21-8E25-2A25745475B3}" type="presOf" srcId="{17B0B306-5EE3-4456-BE2C-41205B89B9F4}" destId="{6BA3044C-76A6-4E1A-90FB-C202FE8660F1}" srcOrd="0" destOrd="1" presId="urn:microsoft.com/office/officeart/2005/8/layout/vList6"/>
    <dgm:cxn modelId="{4A662D52-10C5-43F2-A2AC-04F2D36225BF}" srcId="{AC68895F-2582-4773-9892-E8D73A635C1E}" destId="{DAB3D6E0-FE32-40F1-ADF9-BCD8F0393B5B}" srcOrd="0" destOrd="0" parTransId="{C9BCAAAB-A80D-4100-BAE2-A22BF8448736}" sibTransId="{214020CB-70E7-44B8-A0A5-68D2FF47D4EE}"/>
    <dgm:cxn modelId="{B3D60A15-EA3A-4A18-9F91-4BD9C63D7D23}" srcId="{EA569616-FD77-4272-ABA9-C2C7340B676E}" destId="{AC68895F-2582-4773-9892-E8D73A635C1E}" srcOrd="0" destOrd="0" parTransId="{1114E7AE-56AB-4DE0-97CB-CD8B4EB75342}" sibTransId="{FB79FABB-8FFC-401C-BBD4-389B36E1B561}"/>
    <dgm:cxn modelId="{AC986B99-E9B8-4219-9390-23BE3EF022E1}" srcId="{9EE39347-4B2B-445E-B334-3905DCB7A4D3}" destId="{3261E18E-314B-4E18-90F1-F2B0FDB28C8A}" srcOrd="2" destOrd="0" parTransId="{DA055FE7-078F-4417-A393-C2AD949BA5FB}" sibTransId="{85941813-A334-4452-ABE0-D4DFA463FDC5}"/>
    <dgm:cxn modelId="{986C376F-B221-403E-BBFD-CD870CB2864D}" type="presOf" srcId="{9EE39347-4B2B-445E-B334-3905DCB7A4D3}" destId="{DA099562-96EB-422D-A0F8-386D02A6DDAA}" srcOrd="0" destOrd="0" presId="urn:microsoft.com/office/officeart/2005/8/layout/vList6"/>
    <dgm:cxn modelId="{BFDECB61-93F1-486C-B2DD-0B07873EDD0C}" type="presOf" srcId="{EA569616-FD77-4272-ABA9-C2C7340B676E}" destId="{FC1DFE62-09A1-47AD-95CA-39F265EDABD4}" srcOrd="0" destOrd="0" presId="urn:microsoft.com/office/officeart/2005/8/layout/vList6"/>
    <dgm:cxn modelId="{77B960F9-4EBD-4565-809C-63B955EFA808}" type="presParOf" srcId="{FC1DFE62-09A1-47AD-95CA-39F265EDABD4}" destId="{3AC876E8-EDA6-43A8-9282-BF84BB54B780}" srcOrd="0" destOrd="0" presId="urn:microsoft.com/office/officeart/2005/8/layout/vList6"/>
    <dgm:cxn modelId="{8A97029F-169E-4569-86BC-6C12AF8C030D}" type="presParOf" srcId="{3AC876E8-EDA6-43A8-9282-BF84BB54B780}" destId="{C392F8C0-D427-4DFA-963C-C11C17E31B91}" srcOrd="0" destOrd="0" presId="urn:microsoft.com/office/officeart/2005/8/layout/vList6"/>
    <dgm:cxn modelId="{F8FEFEDC-E270-42B0-8EF4-DCE73293F9DC}" type="presParOf" srcId="{3AC876E8-EDA6-43A8-9282-BF84BB54B780}" destId="{81F86BDE-2C62-48A4-B019-349337667D98}" srcOrd="1" destOrd="0" presId="urn:microsoft.com/office/officeart/2005/8/layout/vList6"/>
    <dgm:cxn modelId="{469A867F-10A1-4E72-ABE9-7E6BD5724D49}" type="presParOf" srcId="{FC1DFE62-09A1-47AD-95CA-39F265EDABD4}" destId="{F99D887E-EBC2-4274-A4C5-2510329E67DE}" srcOrd="1" destOrd="0" presId="urn:microsoft.com/office/officeart/2005/8/layout/vList6"/>
    <dgm:cxn modelId="{ECC28072-50B8-4B71-902C-FA3C7EA974C1}" type="presParOf" srcId="{FC1DFE62-09A1-47AD-95CA-39F265EDABD4}" destId="{2E8D20F6-35E0-4D20-A881-A7B69B8147E6}" srcOrd="2" destOrd="0" presId="urn:microsoft.com/office/officeart/2005/8/layout/vList6"/>
    <dgm:cxn modelId="{D313F8B0-3E50-4CC6-9A42-9C3E48018966}" type="presParOf" srcId="{2E8D20F6-35E0-4D20-A881-A7B69B8147E6}" destId="{DA099562-96EB-422D-A0F8-386D02A6DDAA}" srcOrd="0" destOrd="0" presId="urn:microsoft.com/office/officeart/2005/8/layout/vList6"/>
    <dgm:cxn modelId="{9B62C351-09AD-4B80-94DB-B929EFC51D3E}" type="presParOf" srcId="{2E8D20F6-35E0-4D20-A881-A7B69B8147E6}" destId="{6BA3044C-76A6-4E1A-90FB-C202FE8660F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86BDE-2C62-48A4-B019-349337667D98}">
      <dsp:nvSpPr>
        <dsp:cNvPr id="0" name=""/>
        <dsp:cNvSpPr/>
      </dsp:nvSpPr>
      <dsp:spPr>
        <a:xfrm>
          <a:off x="3658492" y="2517"/>
          <a:ext cx="5481042" cy="23745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Через 2 года своей работы на одном месте педагог</a:t>
          </a:r>
          <a:r>
            <a:rPr lang="ru-RU" sz="1800" b="1" kern="1200" dirty="0" smtClean="0">
              <a:solidFill>
                <a:srgbClr val="FF0000"/>
              </a:solidFill>
            </a:rPr>
            <a:t> ОБЯЗАН </a:t>
          </a:r>
          <a:r>
            <a:rPr lang="ru-RU" sz="1800" kern="1200" dirty="0" smtClean="0"/>
            <a:t>подтвердить соответствие  занимаемой должности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Основанием для этого является представление работодателя в аттестационную комиссию детского сада</a:t>
          </a:r>
          <a:endParaRPr lang="ru-RU" sz="1800" kern="1200" dirty="0"/>
        </a:p>
      </dsp:txBody>
      <dsp:txXfrm>
        <a:off x="3658492" y="299339"/>
        <a:ext cx="4590576" cy="1780931"/>
      </dsp:txXfrm>
    </dsp:sp>
    <dsp:sp modelId="{C392F8C0-D427-4DFA-963C-C11C17E31B91}">
      <dsp:nvSpPr>
        <dsp:cNvPr id="0" name=""/>
        <dsp:cNvSpPr/>
      </dsp:nvSpPr>
      <dsp:spPr>
        <a:xfrm>
          <a:off x="4464" y="164283"/>
          <a:ext cx="3654028" cy="2051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Обязательная  аттестация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один раз в пять лет (СЗД)</a:t>
          </a:r>
          <a:endParaRPr lang="ru-RU" sz="2000" kern="1200" dirty="0"/>
        </a:p>
      </dsp:txBody>
      <dsp:txXfrm>
        <a:off x="104588" y="264407"/>
        <a:ext cx="3453780" cy="1850795"/>
      </dsp:txXfrm>
    </dsp:sp>
    <dsp:sp modelId="{6BA3044C-76A6-4E1A-90FB-C202FE8660F1}">
      <dsp:nvSpPr>
        <dsp:cNvPr id="0" name=""/>
        <dsp:cNvSpPr/>
      </dsp:nvSpPr>
      <dsp:spPr>
        <a:xfrm>
          <a:off x="3658931" y="2574054"/>
          <a:ext cx="5481042" cy="2773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Установление квалификационных категорий (первой или высшей); </a:t>
          </a:r>
          <a:endParaRPr lang="ru-RU" sz="1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Основанием является личное заявление педагога  на установление первой или высшей категории;</a:t>
          </a:r>
          <a:endParaRPr lang="ru-RU" sz="1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ah-RU" sz="1800" kern="1200" dirty="0" smtClean="0"/>
            <a:t>Потверждение основаниям установления первой или высшей категории в соотвсетвии с критериями (папка достижений). </a:t>
          </a:r>
          <a:endParaRPr lang="ru-RU" sz="1800" kern="1200" dirty="0"/>
        </a:p>
      </dsp:txBody>
      <dsp:txXfrm>
        <a:off x="3658931" y="2920693"/>
        <a:ext cx="4441125" cy="2079835"/>
      </dsp:txXfrm>
    </dsp:sp>
    <dsp:sp modelId="{DA099562-96EB-422D-A0F8-386D02A6DDAA}">
      <dsp:nvSpPr>
        <dsp:cNvPr id="0" name=""/>
        <dsp:cNvSpPr/>
      </dsp:nvSpPr>
      <dsp:spPr>
        <a:xfrm>
          <a:off x="4464" y="2943232"/>
          <a:ext cx="3654028" cy="2051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Добровольная  аттестация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желанию  один раз в пять лет (КК)</a:t>
          </a:r>
          <a:endParaRPr lang="ru-RU" sz="2000" kern="1200" dirty="0"/>
        </a:p>
      </dsp:txBody>
      <dsp:txXfrm>
        <a:off x="104588" y="3043356"/>
        <a:ext cx="3453780" cy="1850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9B400-002A-40D4-B160-FC48D51426E4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629ED-305A-4FB3-B509-A487887E2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16FAA5-65EB-405B-834D-B78B175145CB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39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9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64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4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62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2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9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31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96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6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26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90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АТТЕСТАЦИЯ </a:t>
            </a:r>
            <a:r>
              <a:rPr lang="ru-RU" b="1" dirty="0" smtClean="0">
                <a:solidFill>
                  <a:srgbClr val="00B0F0"/>
                </a:solidFill>
              </a:rPr>
              <a:t>ПЕДАГОГИЧЕСКИХ РАБОТНИКОВ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Разъяснение о работе аттестационной комиссии и документальном сопровождении 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ah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 этап аттестации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h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подкомиссия г. Якутска  проверяет материалы аттестуемого согласно листу экспертной оценки папки достижений 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79512" y="2420888"/>
            <a:ext cx="46085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2084832"/>
            <a:ext cx="4032448" cy="4558878"/>
          </a:xfrm>
        </p:spPr>
        <p:txBody>
          <a:bodyPr>
            <a:normAutofit lnSpcReduction="10000"/>
          </a:bodyPr>
          <a:lstStyle/>
          <a:p>
            <a:r>
              <a:rPr lang="sah-RU" sz="2000" dirty="0" smtClean="0">
                <a:solidFill>
                  <a:srgbClr val="0070C0"/>
                </a:solidFill>
              </a:rPr>
              <a:t>Лист содержит балльную оценку, выставляемую  3 (тремя) экспертами;</a:t>
            </a:r>
          </a:p>
          <a:p>
            <a:r>
              <a:rPr lang="sah-RU" sz="2000" dirty="0" smtClean="0">
                <a:solidFill>
                  <a:srgbClr val="0070C0"/>
                </a:solidFill>
              </a:rPr>
              <a:t>Оценивается папка достижений педагога за межаттестационный период, то есть в период от предыдущей аттестации. </a:t>
            </a:r>
          </a:p>
          <a:p>
            <a:r>
              <a:rPr lang="sah-RU" sz="2000" dirty="0" smtClean="0">
                <a:solidFill>
                  <a:srgbClr val="0070C0"/>
                </a:solidFill>
              </a:rPr>
              <a:t>Оцениваются все 16 показателей папки достижений педагога;</a:t>
            </a:r>
          </a:p>
          <a:p>
            <a:r>
              <a:rPr lang="sah-RU" sz="2000" dirty="0" smtClean="0">
                <a:solidFill>
                  <a:srgbClr val="0070C0"/>
                </a:solidFill>
              </a:rPr>
              <a:t>Лист содержит итоговую сумму баллов по показателям папки достижений </a:t>
            </a:r>
          </a:p>
          <a:p>
            <a:r>
              <a:rPr lang="sah-RU" sz="2000" dirty="0" smtClean="0">
                <a:solidFill>
                  <a:srgbClr val="0070C0"/>
                </a:solidFill>
              </a:rPr>
              <a:t>Лист закрепляется 3 подписями экспертов 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папки достижений  </a:t>
            </a:r>
            <a:b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марта 2015 года по РС(Я) по всем должностям педагогических работников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8593" t="25001" r="7812" b="7352"/>
          <a:stretch>
            <a:fillRect/>
          </a:stretch>
        </p:blipFill>
        <p:spPr bwMode="auto">
          <a:xfrm>
            <a:off x="0" y="1928778"/>
            <a:ext cx="892971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Скругленная соединительная линия 4"/>
          <p:cNvCxnSpPr/>
          <p:nvPr/>
        </p:nvCxnSpPr>
        <p:spPr>
          <a:xfrm>
            <a:off x="5929322" y="2643182"/>
            <a:ext cx="500066" cy="1588"/>
          </a:xfrm>
          <a:prstGeom prst="curvedConnector3">
            <a:avLst>
              <a:gd name="adj1" fmla="val -326628"/>
            </a:avLst>
          </a:prstGeom>
          <a:ln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7322363" y="303609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7536677" y="310752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7893867" y="310752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8143900" y="314324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89994" y="1928802"/>
            <a:ext cx="1579278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ah-RU" dirty="0" smtClean="0">
                <a:solidFill>
                  <a:srgbClr val="FF0000"/>
                </a:solidFill>
              </a:rPr>
              <a:t>“Уровни” </a:t>
            </a:r>
          </a:p>
          <a:p>
            <a:r>
              <a:rPr lang="sah-RU" sz="1600" dirty="0" smtClean="0">
                <a:solidFill>
                  <a:srgbClr val="FF0000"/>
                </a:solidFill>
              </a:rPr>
              <a:t>ОО МР РС(Я) РФ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формирования папки достижений /информации о результативности работы, размещенной на сайте ОО) 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Накопление и систематизация документов в 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течение </a:t>
            </a: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всего </a:t>
            </a:r>
            <a:r>
              <a:rPr lang="ru-RU" sz="2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межаттестационного</a:t>
            </a: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периода профессиональной деятельности педагога в 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образовательной организации</a:t>
            </a: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Полнота и системность представления профессиональных достижений педагогического работника, охват всех компонентов структуры 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папки (16 показателей).</a:t>
            </a:r>
            <a:endParaRPr lang="ru-RU" sz="2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Видение </a:t>
            </a: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педагогом «картины» значимых профессиональных результатов в 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целом.</a:t>
            </a:r>
            <a:endParaRPr lang="ru-RU" sz="2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Динамика </a:t>
            </a: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индивидуального профессионального 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роста.</a:t>
            </a:r>
            <a:endParaRPr lang="ru-RU" sz="2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Демонстрация </a:t>
            </a: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результативности 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работы</a:t>
            </a: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ru-RU" sz="2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Культура оформления папки 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достижений/информации .</a:t>
            </a:r>
            <a:endParaRPr lang="ru-RU" sz="2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папки достижений смотреть на сайте </a:t>
            </a:r>
            <a:r>
              <a:rPr lang="ru-RU" sz="44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г. Якутска </a:t>
            </a:r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развития образования – Аттестация педагогов – НПА по аттестации</a:t>
            </a:r>
            <a:r>
              <a:rPr lang="ru-RU" sz="44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http://www.yaguo.ru/node/243</a:t>
            </a:r>
            <a:endParaRPr lang="ru-RU" sz="44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ОСНОВАНИЯ НА УСТАНОВЛЕНИЕ КВАЛИФИКАЦИОННЫХ КАТЕГОРИЙ .</a:t>
            </a:r>
            <a:br>
              <a:rPr lang="ru-RU" alt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alt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ПРАВИЛЬНО ПОНИМАЕМ:</a:t>
            </a:r>
            <a:endParaRPr lang="ru-RU" altLang="ru-RU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Прямоугольник 3" descr="5%"/>
          <p:cNvSpPr>
            <a:spLocks noChangeArrowheads="1"/>
          </p:cNvSpPr>
          <p:nvPr/>
        </p:nvSpPr>
        <p:spPr bwMode="auto">
          <a:xfrm>
            <a:off x="468313" y="1628775"/>
            <a:ext cx="8207375" cy="4608513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4341" name="Rectangle 2" descr="Точечная сетка"/>
          <p:cNvSpPr>
            <a:spLocks noChangeArrowheads="1"/>
          </p:cNvSpPr>
          <p:nvPr/>
        </p:nvSpPr>
        <p:spPr bwMode="auto">
          <a:xfrm>
            <a:off x="539750" y="1484785"/>
            <a:ext cx="8064500" cy="4681066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2800" dirty="0">
              <a:solidFill>
                <a:srgbClr val="C00000"/>
              </a:solidFill>
            </a:endParaRPr>
          </a:p>
          <a:p>
            <a:pPr algn="ctr" eaLnBrk="1" hangingPunct="1"/>
            <a:r>
              <a:rPr lang="ru-RU" altLang="ru-RU" sz="2800" dirty="0"/>
              <a:t>Педагогический работник </a:t>
            </a:r>
            <a:r>
              <a:rPr lang="ru-RU" altLang="ru-RU" sz="2800" u="sng" dirty="0">
                <a:solidFill>
                  <a:schemeClr val="bg2">
                    <a:lumMod val="10000"/>
                  </a:schemeClr>
                </a:solidFill>
              </a:rPr>
              <a:t>может быть аттестован </a:t>
            </a:r>
            <a:r>
              <a:rPr lang="ru-RU" altLang="ru-RU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altLang="ru-RU" sz="2800" dirty="0"/>
              <a:t>на квалификационную категорию только </a:t>
            </a:r>
            <a:r>
              <a:rPr lang="ru-RU" altLang="ru-RU" sz="2800" u="sng" dirty="0">
                <a:solidFill>
                  <a:schemeClr val="bg2">
                    <a:lumMod val="10000"/>
                  </a:schemeClr>
                </a:solidFill>
              </a:rPr>
              <a:t>при наличии</a:t>
            </a:r>
            <a:r>
              <a:rPr lang="ru-RU" altLang="ru-RU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altLang="ru-RU" sz="2800" u="sng" dirty="0">
                <a:solidFill>
                  <a:schemeClr val="bg2">
                    <a:lumMod val="10000"/>
                  </a:schemeClr>
                </a:solidFill>
              </a:rPr>
              <a:t>результатов профессиональной деятельности</a:t>
            </a:r>
            <a:r>
              <a:rPr lang="ru-RU" altLang="ru-RU" sz="2800" dirty="0"/>
              <a:t> в соответствии с п.36, п. 37 действующего Порядка </a:t>
            </a:r>
            <a:r>
              <a:rPr lang="ru-RU" altLang="ru-RU" sz="2800" dirty="0" smtClean="0"/>
              <a:t>аттестации</a:t>
            </a:r>
          </a:p>
          <a:p>
            <a:pPr algn="ctr" eaLnBrk="1" hangingPunct="1"/>
            <a:endParaRPr lang="ru-RU" altLang="ru-RU" sz="2800" dirty="0"/>
          </a:p>
          <a:p>
            <a:pPr algn="ctr" eaLnBrk="1" hangingPunct="1"/>
            <a:r>
              <a:rPr lang="ru-RU" altLang="ru-RU" sz="2800" dirty="0" smtClean="0">
                <a:solidFill>
                  <a:srgbClr val="FF0000"/>
                </a:solidFill>
              </a:rPr>
              <a:t>То есть: ОТЛИЧИЯ требований к 1 квалификационной категории и высшей квалификационной категории !</a:t>
            </a:r>
            <a:endParaRPr lang="ru-RU" altLang="ru-RU" sz="28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57188" y="142875"/>
            <a:ext cx="8286750" cy="10001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3" name="Rectangle 2" descr="Точечная сетка"/>
          <p:cNvSpPr>
            <a:spLocks noChangeArrowheads="1"/>
          </p:cNvSpPr>
          <p:nvPr/>
        </p:nvSpPr>
        <p:spPr bwMode="auto">
          <a:xfrm>
            <a:off x="357188" y="1214438"/>
            <a:ext cx="8247062" cy="4951412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95288" y="142875"/>
            <a:ext cx="8229600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ДОЛЖНЫ ВСЕ ЗНАТЬ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.п.36,37 </a:t>
            </a: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Текст 2"/>
          <p:cNvSpPr>
            <a:spLocks noGrp="1"/>
          </p:cNvSpPr>
          <p:nvPr>
            <p:ph type="body" idx="1"/>
          </p:nvPr>
        </p:nvSpPr>
        <p:spPr>
          <a:xfrm>
            <a:off x="457200" y="1071563"/>
            <a:ext cx="4040188" cy="1103312"/>
          </a:xfrm>
        </p:spPr>
        <p:txBody>
          <a:bodyPr/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6" name="Объект 3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040188" cy="3941763"/>
          </a:xfrm>
        </p:spPr>
        <p:txBody>
          <a:bodyPr>
            <a:norm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altLang="ru-RU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Стабильных</a:t>
            </a:r>
            <a:r>
              <a:rPr lang="ru-RU" altLang="ru-RU" u="sng" dirty="0" smtClean="0">
                <a:latin typeface="Arial" charset="0"/>
                <a:cs typeface="Arial" charset="0"/>
              </a:rPr>
              <a:t> положительных результатов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освоения обучающимися образовательных программ п</a:t>
            </a:r>
            <a:r>
              <a:rPr lang="ru-RU" altLang="ru-RU" dirty="0" smtClean="0">
                <a:latin typeface="Arial" charset="0"/>
                <a:cs typeface="Arial" charset="0"/>
              </a:rPr>
              <a:t>о итогам </a:t>
            </a:r>
            <a:r>
              <a:rPr lang="ru-RU" altLang="ru-RU" u="sng" dirty="0" smtClean="0">
                <a:latin typeface="Arial" charset="0"/>
                <a:cs typeface="Arial" charset="0"/>
              </a:rPr>
              <a:t>мониторингов, проводимых организацией</a:t>
            </a:r>
            <a:endParaRPr lang="ru-RU" alt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15367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1008112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8" name="Объект 5"/>
          <p:cNvSpPr>
            <a:spLocks noGrp="1"/>
          </p:cNvSpPr>
          <p:nvPr>
            <p:ph sz="quarter" idx="4"/>
          </p:nvPr>
        </p:nvSpPr>
        <p:spPr>
          <a:xfrm>
            <a:off x="4499992" y="2204864"/>
            <a:ext cx="4041775" cy="3941763"/>
          </a:xfrm>
        </p:spPr>
        <p:txBody>
          <a:bodyPr>
            <a:norm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altLang="ru-RU" u="sng" dirty="0" smtClean="0">
                <a:latin typeface="Arial" charset="0"/>
                <a:cs typeface="Arial" charset="0"/>
              </a:rPr>
              <a:t>Достижения обучающимися </a:t>
            </a:r>
            <a:r>
              <a:rPr lang="ru-RU" altLang="ru-RU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положительной динамики </a:t>
            </a:r>
            <a:r>
              <a:rPr lang="ru-RU" altLang="ru-RU" u="sng" dirty="0" smtClean="0">
                <a:latin typeface="Arial" charset="0"/>
                <a:cs typeface="Arial" charset="0"/>
              </a:rPr>
              <a:t>результатов </a:t>
            </a: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освоения образовательных программ </a:t>
            </a:r>
            <a:r>
              <a:rPr lang="ru-RU" altLang="ru-RU" dirty="0" smtClean="0">
                <a:latin typeface="Arial" charset="0"/>
                <a:cs typeface="Arial" charset="0"/>
              </a:rPr>
              <a:t>по итогам </a:t>
            </a:r>
            <a:r>
              <a:rPr lang="ru-RU" altLang="ru-RU" u="sng" dirty="0" smtClean="0">
                <a:latin typeface="Arial" charset="0"/>
                <a:cs typeface="Arial" charset="0"/>
              </a:rPr>
              <a:t>мониторингов, проводимых организацией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88" y="142875"/>
            <a:ext cx="8358187" cy="928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7" name="Rectangle 2" descr="Точечная сетка"/>
          <p:cNvSpPr>
            <a:spLocks noChangeArrowheads="1"/>
          </p:cNvSpPr>
          <p:nvPr/>
        </p:nvSpPr>
        <p:spPr bwMode="auto">
          <a:xfrm>
            <a:off x="357188" y="1143000"/>
            <a:ext cx="8358187" cy="5022850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358187" cy="928688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ДОЛЖНЫ ВСЕ ЗНАТЬ 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п. 36. 37 Порядка</a:t>
            </a:r>
          </a:p>
        </p:txBody>
      </p:sp>
      <p:sp>
        <p:nvSpPr>
          <p:cNvPr id="16389" name="Текст 2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4040188" cy="762000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000" u="sng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6390" name="Объект 3"/>
          <p:cNvSpPr>
            <a:spLocks noGrp="1"/>
          </p:cNvSpPr>
          <p:nvPr>
            <p:ph sz="half" idx="2"/>
          </p:nvPr>
        </p:nvSpPr>
        <p:spPr>
          <a:xfrm>
            <a:off x="395536" y="1988840"/>
            <a:ext cx="4040188" cy="394176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altLang="ru-RU" dirty="0" smtClean="0"/>
              <a:t>2</a:t>
            </a:r>
            <a:r>
              <a:rPr lang="ru-RU" altLang="ru-RU" dirty="0" smtClean="0">
                <a:solidFill>
                  <a:srgbClr val="FF0000"/>
                </a:solidFill>
              </a:rPr>
              <a:t>. </a:t>
            </a:r>
            <a:r>
              <a:rPr lang="ru-RU" altLang="ru-RU" sz="23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Стабильных положительных </a:t>
            </a:r>
            <a:r>
              <a:rPr lang="ru-RU" altLang="ru-RU" sz="2300" u="sng" dirty="0" smtClean="0">
                <a:latin typeface="Arial" charset="0"/>
                <a:cs typeface="Arial" charset="0"/>
              </a:rPr>
              <a:t>результатов </a:t>
            </a:r>
            <a:r>
              <a:rPr lang="ru-RU" altLang="ru-RU" sz="23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освоения обучающимися образовательных программ </a:t>
            </a:r>
            <a:r>
              <a:rPr lang="ru-RU" altLang="ru-RU" sz="2300" dirty="0" smtClean="0">
                <a:latin typeface="Arial" charset="0"/>
                <a:cs typeface="Arial" charset="0"/>
              </a:rPr>
              <a:t>по итогам мониторинга системы образования, проводимого в порядке, </a:t>
            </a:r>
            <a:r>
              <a:rPr lang="ru-RU" altLang="ru-RU" sz="2300" u="sng" dirty="0" smtClean="0">
                <a:latin typeface="Arial" charset="0"/>
                <a:cs typeface="Arial" charset="0"/>
              </a:rPr>
              <a:t>установленном постановлением </a:t>
            </a:r>
            <a:r>
              <a:rPr lang="ru-RU" altLang="ru-RU" sz="2300" dirty="0" smtClean="0">
                <a:latin typeface="Arial" charset="0"/>
                <a:cs typeface="Arial" charset="0"/>
              </a:rPr>
              <a:t>Правительства РФ от 05.08.2013 г. № 662</a:t>
            </a:r>
          </a:p>
        </p:txBody>
      </p:sp>
      <p:sp>
        <p:nvSpPr>
          <p:cNvPr id="16391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31430" cy="762000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000" u="sng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6392" name="Объект 5"/>
          <p:cNvSpPr>
            <a:spLocks noGrp="1"/>
          </p:cNvSpPr>
          <p:nvPr>
            <p:ph sz="quarter" idx="4"/>
          </p:nvPr>
        </p:nvSpPr>
        <p:spPr>
          <a:xfrm>
            <a:off x="4499992" y="1988840"/>
            <a:ext cx="4041775" cy="3941763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altLang="ru-RU" dirty="0" smtClean="0"/>
              <a:t>2. </a:t>
            </a:r>
            <a:r>
              <a:rPr lang="ru-RU" altLang="ru-RU" sz="23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Достижения обучающимися положительных результатов </a:t>
            </a:r>
            <a:r>
              <a:rPr lang="ru-RU" altLang="ru-RU" sz="23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освоения образовательных программ </a:t>
            </a:r>
            <a:r>
              <a:rPr lang="ru-RU" altLang="ru-RU" sz="2300" dirty="0" smtClean="0">
                <a:latin typeface="Arial" charset="0"/>
                <a:cs typeface="Arial" charset="0"/>
              </a:rPr>
              <a:t>по итогам мониторинга системы образования, проводимого в порядке, </a:t>
            </a:r>
            <a:r>
              <a:rPr lang="ru-RU" altLang="ru-RU" sz="2300" u="sng" dirty="0" smtClean="0">
                <a:latin typeface="Arial" charset="0"/>
                <a:cs typeface="Arial" charset="0"/>
              </a:rPr>
              <a:t>установленном постановлением </a:t>
            </a:r>
            <a:r>
              <a:rPr lang="ru-RU" altLang="ru-RU" sz="2300" dirty="0" smtClean="0">
                <a:latin typeface="Arial" charset="0"/>
                <a:cs typeface="Arial" charset="0"/>
              </a:rPr>
              <a:t>Правительства РФ от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altLang="ru-RU" sz="2300" dirty="0" smtClean="0">
                <a:latin typeface="Arial" charset="0"/>
                <a:cs typeface="Arial" charset="0"/>
              </a:rPr>
              <a:t>05. 08. 2013 г. № 662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88" y="142875"/>
            <a:ext cx="8358187" cy="928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7" name="Rectangle 2" descr="Точечная сетка"/>
          <p:cNvSpPr>
            <a:spLocks noChangeArrowheads="1"/>
          </p:cNvSpPr>
          <p:nvPr/>
        </p:nvSpPr>
        <p:spPr bwMode="auto">
          <a:xfrm>
            <a:off x="357188" y="1143000"/>
            <a:ext cx="8358187" cy="5022850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358187" cy="928688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ДОЛЖНЫ ВСЕ ЗНАТЬ 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п. 36. 37 Порядка</a:t>
            </a:r>
          </a:p>
        </p:txBody>
      </p:sp>
      <p:sp>
        <p:nvSpPr>
          <p:cNvPr id="16389" name="Текст 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4040188" cy="762000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000" u="sng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6390" name="Объект 3"/>
          <p:cNvSpPr>
            <a:spLocks noGrp="1"/>
          </p:cNvSpPr>
          <p:nvPr>
            <p:ph sz="half" idx="2"/>
          </p:nvPr>
        </p:nvSpPr>
        <p:spPr>
          <a:xfrm>
            <a:off x="395536" y="1988840"/>
            <a:ext cx="4040188" cy="394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u="sng" dirty="0" smtClean="0"/>
              <a:t>3</a:t>
            </a:r>
            <a:r>
              <a:rPr lang="ru-RU" u="sng" dirty="0" smtClean="0">
                <a:solidFill>
                  <a:srgbClr val="FF0000"/>
                </a:solidFill>
              </a:rPr>
              <a:t>.</a:t>
            </a:r>
            <a:r>
              <a:rPr lang="ru-RU" b="1" u="sng" dirty="0" smtClean="0">
                <a:solidFill>
                  <a:srgbClr val="FF0000"/>
                </a:solidFill>
              </a:rPr>
              <a:t>выявления</a:t>
            </a:r>
            <a:r>
              <a:rPr lang="ru-RU" b="1" u="sng" dirty="0" smtClean="0"/>
              <a:t> </a:t>
            </a:r>
            <a:r>
              <a:rPr lang="ru-RU" u="sng" dirty="0" smtClean="0"/>
              <a:t>развития у обучающихся способностей</a:t>
            </a:r>
            <a:r>
              <a:rPr lang="ru-RU" dirty="0" smtClean="0"/>
              <a:t> к научной (интеллектуальной), творческой, физкультурно-спортивной деятельности;</a:t>
            </a:r>
            <a:endParaRPr lang="ru-RU" b="1" dirty="0" smtClean="0"/>
          </a:p>
          <a:p>
            <a:pPr marL="0" indent="0">
              <a:buFont typeface="Arial" charset="0"/>
              <a:buNone/>
            </a:pPr>
            <a:endParaRPr lang="ru-RU" altLang="ru-RU" sz="2300" dirty="0" smtClean="0">
              <a:latin typeface="Arial" charset="0"/>
              <a:cs typeface="Arial" charset="0"/>
            </a:endParaRPr>
          </a:p>
        </p:txBody>
      </p:sp>
      <p:sp>
        <p:nvSpPr>
          <p:cNvPr id="16391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31430" cy="762000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000" u="sng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6392" name="Объект 5"/>
          <p:cNvSpPr>
            <a:spLocks noGrp="1"/>
          </p:cNvSpPr>
          <p:nvPr>
            <p:ph sz="quarter" idx="4"/>
          </p:nvPr>
        </p:nvSpPr>
        <p:spPr>
          <a:xfrm>
            <a:off x="4499992" y="1988840"/>
            <a:ext cx="4041775" cy="3941763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3.выявления и </a:t>
            </a:r>
            <a:r>
              <a:rPr lang="ru-RU" b="1" u="sng" dirty="0" smtClean="0">
                <a:solidFill>
                  <a:srgbClr val="FF0000"/>
                </a:solidFill>
              </a:rPr>
              <a:t>развития </a:t>
            </a:r>
            <a:r>
              <a:rPr lang="ru-RU" u="sng" dirty="0" smtClean="0"/>
              <a:t>способностей </a:t>
            </a:r>
            <a:r>
              <a:rPr lang="ru-RU" dirty="0" smtClean="0"/>
              <a:t>обучающихся к научной (интеллектуальной), творческой, физкультурно-спортивной деятельности, </a:t>
            </a:r>
            <a:r>
              <a:rPr lang="ru-RU" u="sng" dirty="0" smtClean="0"/>
              <a:t>а также их участия в олимпиадах, конкурсах, фестивалях, соревнованиях;</a:t>
            </a:r>
            <a:endParaRPr lang="ru-RU" b="1" u="sng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altLang="ru-RU" sz="2300" dirty="0" smtClean="0"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57188" y="142875"/>
            <a:ext cx="8286750" cy="10001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3" name="Rectangle 2" descr="Точечная сетка"/>
          <p:cNvSpPr>
            <a:spLocks noChangeArrowheads="1"/>
          </p:cNvSpPr>
          <p:nvPr/>
        </p:nvSpPr>
        <p:spPr bwMode="auto">
          <a:xfrm>
            <a:off x="357188" y="1214438"/>
            <a:ext cx="8247062" cy="4951412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95288" y="142875"/>
            <a:ext cx="8229600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ДОЛЖНЫ ВСЕ ЗНАТЬ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.п.36,37 </a:t>
            </a: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Текст 2"/>
          <p:cNvSpPr>
            <a:spLocks noGrp="1"/>
          </p:cNvSpPr>
          <p:nvPr>
            <p:ph type="body" idx="1"/>
          </p:nvPr>
        </p:nvSpPr>
        <p:spPr>
          <a:xfrm>
            <a:off x="457200" y="1071563"/>
            <a:ext cx="4040188" cy="1103312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6" name="Объект 3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040188" cy="39417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dirty="0" smtClean="0"/>
              <a:t>4.личного вклада в повышение качества образования, совершенствования методов обучения и воспитания, </a:t>
            </a:r>
            <a:r>
              <a:rPr lang="ru-RU" sz="2000" u="sng" dirty="0" smtClean="0">
                <a:solidFill>
                  <a:srgbClr val="FF0000"/>
                </a:solidFill>
              </a:rPr>
              <a:t>транслирования в педагогических коллективах опыта практических </a:t>
            </a:r>
            <a:r>
              <a:rPr lang="ru-RU" sz="2000" dirty="0" smtClean="0"/>
              <a:t>результатов своей профессиональной деятельности, активного </a:t>
            </a:r>
            <a:r>
              <a:rPr lang="ru-RU" sz="2000" u="sng" dirty="0" smtClean="0">
                <a:solidFill>
                  <a:srgbClr val="FF0000"/>
                </a:solidFill>
              </a:rPr>
              <a:t>участия в работе методических объединений </a:t>
            </a:r>
            <a:r>
              <a:rPr lang="ru-RU" sz="2000" dirty="0" smtClean="0">
                <a:solidFill>
                  <a:srgbClr val="FF0000"/>
                </a:solidFill>
              </a:rPr>
              <a:t>педагогических работников организации</a:t>
            </a:r>
            <a:r>
              <a:rPr lang="ru-RU" sz="2000" dirty="0" smtClean="0"/>
              <a:t>.</a:t>
            </a:r>
            <a:endParaRPr lang="ru-RU" sz="2000" b="1" dirty="0" smtClean="0"/>
          </a:p>
          <a:p>
            <a:pPr marL="457200" indent="-457200">
              <a:buFont typeface="Calibri" pitchFamily="34" charset="0"/>
              <a:buAutoNum type="arabicPeriod"/>
            </a:pPr>
            <a:endParaRPr lang="ru-RU" altLang="ru-RU" sz="2000" dirty="0" smtClean="0">
              <a:latin typeface="Arial" charset="0"/>
              <a:cs typeface="Arial" charset="0"/>
            </a:endParaRPr>
          </a:p>
        </p:txBody>
      </p:sp>
      <p:sp>
        <p:nvSpPr>
          <p:cNvPr id="15367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1008112"/>
          </a:xfrm>
        </p:spPr>
        <p:txBody>
          <a:bodyPr>
            <a:noAutofit/>
          </a:bodyPr>
          <a:lstStyle/>
          <a:p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8" name="Объект 5"/>
          <p:cNvSpPr>
            <a:spLocks noGrp="1"/>
          </p:cNvSpPr>
          <p:nvPr>
            <p:ph sz="quarter" idx="4"/>
          </p:nvPr>
        </p:nvSpPr>
        <p:spPr>
          <a:xfrm>
            <a:off x="4499992" y="2204864"/>
            <a:ext cx="4041775" cy="3941763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None/>
            </a:pPr>
            <a:r>
              <a:rPr lang="ru-RU" sz="6000" dirty="0" smtClean="0"/>
              <a:t>4.личного вклада в повышение качества образования, совершенствования методов обучения и воспитания</a:t>
            </a:r>
            <a:r>
              <a:rPr lang="ru-RU" sz="6000" u="sng" dirty="0" smtClean="0"/>
              <a:t>, </a:t>
            </a:r>
            <a:r>
              <a:rPr lang="ru-RU" sz="6000" u="sng" dirty="0" smtClean="0">
                <a:solidFill>
                  <a:srgbClr val="FF0000"/>
                </a:solidFill>
              </a:rPr>
              <a:t>и продуктивного использования новых образовательных технологий</a:t>
            </a:r>
            <a:r>
              <a:rPr lang="ru-RU" sz="6000" dirty="0" smtClean="0">
                <a:solidFill>
                  <a:srgbClr val="FF0000"/>
                </a:solidFill>
              </a:rPr>
              <a:t>, транслирования в педагогических коллективах опыта практических результатов своей профессиональной деятельности</a:t>
            </a:r>
            <a:r>
              <a:rPr lang="ru-RU" sz="6000" u="sng" dirty="0" smtClean="0">
                <a:solidFill>
                  <a:srgbClr val="FF0000"/>
                </a:solidFill>
              </a:rPr>
              <a:t>, в том числе экспериментальной и инновационной;</a:t>
            </a:r>
            <a:endParaRPr lang="ru-RU" sz="6000" b="1" u="sng" dirty="0" smtClean="0">
              <a:solidFill>
                <a:srgbClr val="FF0000"/>
              </a:solidFill>
            </a:endParaRPr>
          </a:p>
          <a:p>
            <a:pPr marL="457200" indent="-457200">
              <a:buFont typeface="Calibri" pitchFamily="34" charset="0"/>
              <a:buAutoNum type="arabicPeriod"/>
            </a:pPr>
            <a:endParaRPr lang="ru-RU" altLang="ru-RU" sz="2600" u="sng" dirty="0" smtClean="0"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Формы аттестации</a:t>
            </a:r>
            <a:endParaRPr lang="ru-RU" b="1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329692"/>
              </p:ext>
            </p:extLst>
          </p:nvPr>
        </p:nvGraphicFramePr>
        <p:xfrm>
          <a:off x="0" y="1142984"/>
          <a:ext cx="9144000" cy="5357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57188" y="142875"/>
            <a:ext cx="8286750" cy="10001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3" name="Rectangle 2" descr="Точечная сетка"/>
          <p:cNvSpPr>
            <a:spLocks noChangeArrowheads="1"/>
          </p:cNvSpPr>
          <p:nvPr/>
        </p:nvSpPr>
        <p:spPr bwMode="auto">
          <a:xfrm>
            <a:off x="357188" y="1214438"/>
            <a:ext cx="8247062" cy="4951412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95288" y="142875"/>
            <a:ext cx="8229600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ДОЛЖНЫ ВСЕ ЗНАТЬ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.п.36,37 </a:t>
            </a: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Текст 2"/>
          <p:cNvSpPr>
            <a:spLocks noGrp="1"/>
          </p:cNvSpPr>
          <p:nvPr>
            <p:ph type="body" idx="1"/>
          </p:nvPr>
        </p:nvSpPr>
        <p:spPr>
          <a:xfrm>
            <a:off x="457200" y="1071563"/>
            <a:ext cx="4040188" cy="1103312"/>
          </a:xfrm>
        </p:spPr>
        <p:txBody>
          <a:bodyPr/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6" name="Объект 3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040188" cy="3941763"/>
          </a:xfrm>
        </p:spPr>
        <p:txBody>
          <a:bodyPr>
            <a:norm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endParaRPr lang="ru-RU" altLang="ru-RU" sz="2000" dirty="0" smtClean="0">
              <a:latin typeface="Arial" charset="0"/>
              <a:cs typeface="Arial" charset="0"/>
            </a:endParaRPr>
          </a:p>
        </p:txBody>
      </p:sp>
      <p:sp>
        <p:nvSpPr>
          <p:cNvPr id="15367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1008112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8" name="Объект 5"/>
          <p:cNvSpPr>
            <a:spLocks noGrp="1"/>
          </p:cNvSpPr>
          <p:nvPr>
            <p:ph sz="quarter" idx="4"/>
          </p:nvPr>
        </p:nvSpPr>
        <p:spPr>
          <a:xfrm>
            <a:off x="4499992" y="2204864"/>
            <a:ext cx="4041775" cy="39417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None/>
            </a:pPr>
            <a:r>
              <a:rPr lang="ru-RU" sz="2800" dirty="0" smtClean="0"/>
              <a:t>5.активного участия в работе методических объединений педагогических работников организаций, </a:t>
            </a:r>
            <a:r>
              <a:rPr lang="ru-RU" sz="2800" u="sng" dirty="0" smtClean="0">
                <a:solidFill>
                  <a:srgbClr val="FF0000"/>
                </a:solidFill>
              </a:rPr>
              <a:t>в разработке программно-методического сопровождения образовательного процесса, профессиональных конкурсах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ru-RU" altLang="ru-RU" sz="2600" u="sng" dirty="0" smtClean="0"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sz="3200" b="1" i="1" dirty="0" smtClean="0">
                <a:solidFill>
                  <a:srgbClr val="7030A0"/>
                </a:solidFill>
              </a:rPr>
              <a:t>Обязательная аттестация (СЗД). </a:t>
            </a:r>
            <a:br>
              <a:rPr lang="sah-RU" sz="3200" b="1" i="1" dirty="0" smtClean="0">
                <a:solidFill>
                  <a:srgbClr val="7030A0"/>
                </a:solidFill>
              </a:rPr>
            </a:br>
            <a:r>
              <a:rPr lang="sah-RU" sz="3200" b="1" i="1" dirty="0" smtClean="0">
                <a:solidFill>
                  <a:srgbClr val="7030A0"/>
                </a:solidFill>
              </a:rPr>
              <a:t>Проводится в образовательной организации , аттестационной комиссией детского сада. 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ah-RU" dirty="0"/>
              <a:t> </a:t>
            </a: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(руководитель ДОУ) предоставляет в аттестационную комиссию: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-Представление на аттестуемого;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 </a:t>
            </a: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о проведении аттестации на 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СЗД</a:t>
            </a: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составе аттестационной комиссии;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Если педагог не согласен проходить аттестацию, </a:t>
            </a: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</a:t>
            </a: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 несогласии прохождения педагогом обязательной аттестации.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-Документация </a:t>
            </a: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аттестационной комиссии ДОУ: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-протокол заседания аттестационной комиссии;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ah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-выписка с протокола о решении аттестационной комиссии. Хранится в личных делах педагогов.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863600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1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ттестационная комиссия детского сада и руководитель ДОУ обязаны: </a:t>
            </a:r>
            <a:r>
              <a:rPr lang="ru-RU" sz="3100" b="1" i="1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b="1" i="1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b="1" i="1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248150"/>
          </a:xfrm>
          <a:solidFill>
            <a:schemeClr val="bg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44512" indent="-457200" eaLnBrk="1" hangingPunct="1">
              <a:buClr>
                <a:srgbClr val="2C3622"/>
              </a:buClr>
              <a:buFont typeface="Wingdings" panose="05000000000000000000" pitchFamily="2" charset="2"/>
              <a:buChar char="Ø"/>
              <a:defRPr/>
            </a:pP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Обеспечить проведение аттестации педагогических работников в целях подтверждения соответствия занимаемой должности в соответствии с установленными требованиями;</a:t>
            </a:r>
          </a:p>
          <a:p>
            <a:pPr marL="544512" indent="-457200" eaLnBrk="1" hangingPunct="1">
              <a:buClr>
                <a:srgbClr val="2C3622"/>
              </a:buClr>
              <a:buFont typeface="Wingdings" panose="05000000000000000000" pitchFamily="2" charset="2"/>
              <a:buChar char="Ø"/>
              <a:defRPr/>
            </a:pP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Оказывать методическую помощь педагогическим работникам в подготовке и прохождении аттестации.  </a:t>
            </a:r>
          </a:p>
          <a:p>
            <a:pPr marL="544512" indent="-457200">
              <a:buClr>
                <a:srgbClr val="2C3622"/>
              </a:buClr>
              <a:buFont typeface="Wingdings" panose="05000000000000000000" pitchFamily="2" charset="2"/>
              <a:buChar char="Ø"/>
              <a:defRPr/>
            </a:pP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внимание обратить на объективную оценку результатов </a:t>
            </a: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 </a:t>
            </a: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педагогов по </a:t>
            </a:r>
            <a:r>
              <a:rPr lang="ru-RU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выполнению </a:t>
            </a: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своих трудовых </a:t>
            </a:r>
            <a:r>
              <a:rPr lang="ru-RU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обязанностей.</a:t>
            </a:r>
          </a:p>
          <a:p>
            <a:pPr marL="355600" indent="-268288"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endParaRPr lang="ru-RU" sz="2800" dirty="0" smtClean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268288"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endParaRPr lang="ru-RU" sz="2800" dirty="0" smtClean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70021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ah-RU" dirty="0" smtClean="0">
                <a:solidFill>
                  <a:srgbClr val="C00000"/>
                </a:solidFill>
              </a:rPr>
              <a:t/>
            </a:r>
            <a:br>
              <a:rPr lang="sah-RU" dirty="0" smtClean="0">
                <a:solidFill>
                  <a:srgbClr val="C00000"/>
                </a:solidFill>
              </a:rPr>
            </a:br>
            <a:r>
              <a:rPr lang="sah-RU" dirty="0" smtClean="0">
                <a:solidFill>
                  <a:srgbClr val="C00000"/>
                </a:solidFill>
              </a:rPr>
              <a:t/>
            </a:r>
            <a:br>
              <a:rPr lang="sah-RU" dirty="0" smtClean="0">
                <a:solidFill>
                  <a:srgbClr val="C00000"/>
                </a:solidFill>
              </a:rPr>
            </a:br>
            <a:r>
              <a:rPr lang="sah-RU" dirty="0" smtClean="0">
                <a:solidFill>
                  <a:srgbClr val="C00000"/>
                </a:solidFill>
              </a:rPr>
              <a:t/>
            </a:r>
            <a:br>
              <a:rPr lang="sah-RU" dirty="0" smtClean="0">
                <a:solidFill>
                  <a:srgbClr val="C00000"/>
                </a:solidFill>
              </a:rPr>
            </a:br>
            <a:r>
              <a:rPr lang="sah-RU" dirty="0" smtClean="0">
                <a:solidFill>
                  <a:srgbClr val="C00000"/>
                </a:solidFill>
              </a:rPr>
              <a:t/>
            </a:r>
            <a:br>
              <a:rPr lang="sah-RU" dirty="0" smtClean="0">
                <a:solidFill>
                  <a:srgbClr val="C00000"/>
                </a:solidFill>
              </a:rPr>
            </a:br>
            <a:r>
              <a:rPr lang="sah-RU" dirty="0">
                <a:solidFill>
                  <a:srgbClr val="C00000"/>
                </a:solidFill>
              </a:rPr>
              <a:t/>
            </a:r>
            <a:br>
              <a:rPr lang="sah-RU" dirty="0">
                <a:solidFill>
                  <a:srgbClr val="C00000"/>
                </a:solidFill>
              </a:rPr>
            </a:br>
            <a:r>
              <a:rPr lang="sah-RU" dirty="0" smtClean="0">
                <a:solidFill>
                  <a:srgbClr val="C00000"/>
                </a:solidFill>
              </a:rPr>
              <a:t/>
            </a:r>
            <a:br>
              <a:rPr lang="sah-RU" dirty="0" smtClean="0">
                <a:solidFill>
                  <a:srgbClr val="C00000"/>
                </a:solidFill>
              </a:rPr>
            </a:br>
            <a:r>
              <a:rPr lang="sah-RU" dirty="0">
                <a:solidFill>
                  <a:srgbClr val="C00000"/>
                </a:solidFill>
              </a:rPr>
              <a:t/>
            </a:r>
            <a:br>
              <a:rPr lang="sah-RU" dirty="0">
                <a:solidFill>
                  <a:srgbClr val="C00000"/>
                </a:solidFill>
              </a:rPr>
            </a:br>
            <a:r>
              <a:rPr lang="sah-RU" dirty="0" smtClean="0">
                <a:solidFill>
                  <a:srgbClr val="C00000"/>
                </a:solidFill>
              </a:rPr>
              <a:t/>
            </a:r>
            <a:br>
              <a:rPr lang="sah-RU" dirty="0" smtClean="0">
                <a:solidFill>
                  <a:srgbClr val="C00000"/>
                </a:solidFill>
              </a:rPr>
            </a:br>
            <a:r>
              <a:rPr lang="sah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 аттестации</a:t>
            </a:r>
            <a:r>
              <a:rPr lang="sah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ah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ah-RU" dirty="0" smtClean="0">
                <a:solidFill>
                  <a:srgbClr val="C00000"/>
                </a:solidFill>
              </a:rPr>
              <a:t/>
            </a:r>
            <a:br>
              <a:rPr lang="sah-RU" dirty="0" smtClean="0">
                <a:solidFill>
                  <a:srgbClr val="C00000"/>
                </a:solidFill>
              </a:rPr>
            </a:br>
            <a:r>
              <a:rPr lang="sah-RU" dirty="0" smtClean="0">
                <a:solidFill>
                  <a:srgbClr val="C00000"/>
                </a:solidFill>
              </a:rPr>
              <a:t/>
            </a:r>
            <a:br>
              <a:rPr lang="sah-RU" dirty="0" smtClean="0">
                <a:solidFill>
                  <a:srgbClr val="C00000"/>
                </a:solidFill>
              </a:rPr>
            </a:br>
            <a:r>
              <a:rPr lang="sah-RU" dirty="0" smtClean="0">
                <a:solidFill>
                  <a:srgbClr val="C00000"/>
                </a:solidFill>
              </a:rPr>
              <a:t/>
            </a:r>
            <a:br>
              <a:rPr lang="sah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188640"/>
            <a:ext cx="7290054" cy="1224136"/>
          </a:xfrm>
        </p:spPr>
        <p:txBody>
          <a:bodyPr>
            <a:noAutofit/>
          </a:bodyPr>
          <a:lstStyle/>
          <a:p>
            <a:pPr algn="ctr"/>
            <a:r>
              <a:rPr lang="sah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график заседания ГАК МОиН РС(Я):</a:t>
            </a:r>
            <a:br>
              <a:rPr lang="sah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ah-RU" sz="2800" i="1" dirty="0" smtClean="0">
                <a:solidFill>
                  <a:srgbClr val="C00000"/>
                </a:solidFill>
              </a:rPr>
              <a:t> </a:t>
            </a:r>
            <a:r>
              <a:rPr lang="sah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последних числах месяца)</a:t>
            </a:r>
            <a:endParaRPr lang="ru-RU" sz="2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874539"/>
              </p:ext>
            </p:extLst>
          </p:nvPr>
        </p:nvGraphicFramePr>
        <p:xfrm>
          <a:off x="179512" y="1412776"/>
          <a:ext cx="8822213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7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505">
                <a:tc>
                  <a:txBody>
                    <a:bodyPr/>
                    <a:lstStyle/>
                    <a:p>
                      <a:pPr algn="ctr"/>
                      <a:r>
                        <a:rPr lang="sah-RU" sz="2400" b="1" dirty="0" smtClean="0">
                          <a:solidFill>
                            <a:schemeClr val="tx1"/>
                          </a:solidFill>
                        </a:rPr>
                        <a:t>Январь (нет заседаний ГАК, то есть документы за январь </a:t>
                      </a:r>
                      <a:r>
                        <a:rPr lang="sah-RU" sz="2400" b="1" dirty="0" smtClean="0">
                          <a:solidFill>
                            <a:schemeClr val="tx1"/>
                          </a:solidFill>
                        </a:rPr>
                        <a:t>подавать </a:t>
                      </a:r>
                      <a:r>
                        <a:rPr lang="sah-RU" sz="2400" b="1" dirty="0" smtClean="0">
                          <a:solidFill>
                            <a:schemeClr val="tx1"/>
                          </a:solidFill>
                        </a:rPr>
                        <a:t>или в декабре,</a:t>
                      </a:r>
                      <a:r>
                        <a:rPr lang="sah-RU" sz="2400" b="1" baseline="0" dirty="0" smtClean="0">
                          <a:solidFill>
                            <a:schemeClr val="tx1"/>
                          </a:solidFill>
                        </a:rPr>
                        <a:t> или в феврале</a:t>
                      </a:r>
                      <a:r>
                        <a:rPr lang="sah-RU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Февраль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Март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909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Апрель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Май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ah-RU" sz="2400" b="1" dirty="0" smtClean="0"/>
                        <a:t>Июнь (нет заседний ГАК)</a:t>
                      </a:r>
                      <a:endParaRPr lang="ru-RU" sz="2400" b="1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ah-RU" sz="2400" b="1" dirty="0" smtClean="0"/>
                        <a:t>Июль (нет заседаний ГАК)</a:t>
                      </a:r>
                      <a:endParaRPr lang="ru-RU" sz="2400" b="1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sah-RU" sz="2400" b="1" dirty="0" smtClean="0"/>
                        <a:t>Август(нет заседаний ГАК)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Сентябрь</a:t>
                      </a: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(с</a:t>
                      </a:r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овмещенное с октябрем)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909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Октябрь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(совмещенное за сентябрь</a:t>
                      </a:r>
                      <a:r>
                        <a:rPr lang="sah-RU" sz="2400" b="1" baseline="0" dirty="0" smtClean="0">
                          <a:solidFill>
                            <a:srgbClr val="C00000"/>
                          </a:solidFill>
                        </a:rPr>
                        <a:t> и октябрь</a:t>
                      </a:r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Ноябрь</a:t>
                      </a: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ah-RU" sz="2400" b="1" dirty="0" smtClean="0">
                          <a:solidFill>
                            <a:srgbClr val="C00000"/>
                          </a:solidFill>
                        </a:rPr>
                        <a:t>Декабрь</a:t>
                      </a: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КОГДА МОЖЕТ БЫТЬ </a:t>
            </a:r>
            <a:r>
              <a:rPr lang="ru-RU" sz="3200" b="1" dirty="0" smtClean="0">
                <a:solidFill>
                  <a:srgbClr val="FF0000"/>
                </a:solidFill>
              </a:rPr>
              <a:t>ОТКАЗАНО </a:t>
            </a:r>
            <a:r>
              <a:rPr lang="ru-RU" sz="3200" dirty="0" smtClean="0">
                <a:solidFill>
                  <a:schemeClr val="tx2"/>
                </a:solidFill>
              </a:rPr>
              <a:t>В УСТАНОВЛЕНИИ КАТЕГОРИИ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Порядком аттестации не предусматривается каких-либо оснований, по которым педагогическим работникам </a:t>
            </a:r>
            <a:r>
              <a:rPr lang="ru-RU" b="1" dirty="0" smtClean="0"/>
              <a:t>может быть  отказано в приеме заявления </a:t>
            </a:r>
            <a:r>
              <a:rPr lang="ru-RU" dirty="0" smtClean="0"/>
              <a:t>о прохождении аттестации для установления квалификационной категории, за исключением следующих случаев, предусмотренных </a:t>
            </a:r>
            <a:r>
              <a:rPr lang="ru-RU" dirty="0" smtClean="0">
                <a:solidFill>
                  <a:srgbClr val="C00000"/>
                </a:solidFill>
              </a:rPr>
              <a:t>пунктами 30 и 43 </a:t>
            </a:r>
            <a:r>
              <a:rPr lang="ru-RU" dirty="0" smtClean="0"/>
              <a:t>Порядка аттестации: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- если педагогический работник обращается за установлением  высшей квалификационной категории впервые, не имея первой квалификационной категории;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- если обращение за установлением высшей квалификационной категории следует  ранее чем через два года после установления первой квалификационной категории (п.30);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- если обращение за установлением первой либо высшей квалификационной категории следует до истечения одного года со дня принятия аттестационной комиссией решения  об отказе в  установлении квалификационной категории.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КОГДА </a:t>
            </a:r>
            <a:r>
              <a:rPr lang="ru-RU" sz="3200" b="1" dirty="0" smtClean="0">
                <a:solidFill>
                  <a:srgbClr val="FF0000"/>
                </a:solidFill>
              </a:rPr>
              <a:t>НЕ МОЖЕТ БЫТЬ ОТКАЗАНО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 ПРИЕМЕ ЗАЯВЛЕНИЯ НА КАТЕГОРИЮ 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15436" cy="56436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Не может быть отказано в приеме заявления и в определении срока проведения аттестации педагогического работника по причине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C00000"/>
                </a:solidFill>
              </a:rPr>
              <a:t>несовпадения у педагогического работника высшего или среднего профессионального образования с направлением подготовки, предъявляемым  к должности квалификационной характеристикой (профессиональным стандартом);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-  истечения срока действия квалификационной категории (первой или высшей) на день подачи заявления;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- в прохождении аттестации на первую квалификационную категорию в случае отказа в установлении высшей квалификационной категории, в том числе, если заявление об этом подано в день, когда было принято  решение аттестационной комиссии об отказе;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- нахождения в отпуске по уходу за ребенком до достижения им возраста трех лет (п.29);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- </a:t>
            </a:r>
            <a:r>
              <a:rPr lang="ru-RU" i="1" dirty="0" smtClean="0">
                <a:solidFill>
                  <a:srgbClr val="C00000"/>
                </a:solidFill>
              </a:rPr>
              <a:t>наличия перерыва в педагогической деятельности;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- незначительной продолжительности работы в организации по новому месту работы (п.29);</a:t>
            </a:r>
          </a:p>
          <a:p>
            <a:pPr>
              <a:buNone/>
            </a:pPr>
            <a:r>
              <a:rPr lang="sah-RU" dirty="0" smtClean="0">
                <a:solidFill>
                  <a:srgbClr val="C00000"/>
                </a:solidFill>
              </a:rPr>
              <a:t>-</a:t>
            </a:r>
            <a:r>
              <a:rPr lang="ru-RU" dirty="0" smtClean="0">
                <a:solidFill>
                  <a:srgbClr val="C00000"/>
                </a:solidFill>
              </a:rPr>
              <a:t>Истечение срока действия высшей квалификационной категории не ограничивает право педагогического работника впоследствии обращаться в аттестационную комиссию с заявлением о проведении его аттестации в целях установления высшей квалификационной категории по той же должности (п.31).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/>
              <a:t>Не может быть также отказано в приеме заявления </a:t>
            </a:r>
            <a:r>
              <a:rPr lang="ru-RU" dirty="0" smtClean="0">
                <a:solidFill>
                  <a:srgbClr val="C00000"/>
                </a:solidFill>
              </a:rPr>
              <a:t>и в прохождении аттестации педагогическим работникам, которые по каким-либо причинам до подачи заявления не воспользовались правом на подготовку и дополнительное профессиональное образование не реже одного раза в  три года, закрепленным пунктом 2 части 5 статьи 47 Федерального закона от 29.12.2012 № 273-ФЗ.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h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рассмотрения заявлений 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педагогических работников о проведении аттестации рассматриваются аттестационными комиссиями в срок не более 30 календарных дней со дня их получения.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аттестации для каждого педагогического работника от начала её проведения и до принятия решения аттестационной комиссией составляет не более 60 календарных дней.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935</TotalTime>
  <Words>1208</Words>
  <Application>Microsoft Office PowerPoint</Application>
  <PresentationFormat>Экран (4:3)</PresentationFormat>
  <Paragraphs>117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АТТЕСТАЦИЯ ПЕДАГОГИЧЕСКИХ РАБОТНИКОВ</vt:lpstr>
      <vt:lpstr>Формы аттестации</vt:lpstr>
      <vt:lpstr>Обязательная аттестация (СЗД).  Проводится в образовательной организации , аттестационной комиссией детского сада. </vt:lpstr>
      <vt:lpstr>  Аттестационная комиссия детского сада и руководитель ДОУ обязаны:  </vt:lpstr>
      <vt:lpstr>        Подготовительный этап аттестации    </vt:lpstr>
      <vt:lpstr>Ежегодный график заседания ГАК МОиН РС(Я):  (в последних числах месяца)</vt:lpstr>
      <vt:lpstr>КОГДА МОЖЕТ БЫТЬ ОТКАЗАНО В УСТАНОВЛЕНИИ КАТЕГОРИИ</vt:lpstr>
      <vt:lpstr>КОГДА НЕ МОЖЕТ БЫТЬ ОТКАЗАНО В ПРИЕМЕ ЗАЯВЛЕНИЯ НА КАТЕГОРИЮ </vt:lpstr>
      <vt:lpstr>Сроки рассмотрения заявлений </vt:lpstr>
      <vt:lpstr>Экспертный этап аттестации</vt:lpstr>
      <vt:lpstr>Экспертная подкомиссия г. Якутска  проверяет материалы аттестуемого согласно листу экспертной оценки папки достижений </vt:lpstr>
      <vt:lpstr>Показатели папки достижений   с 01 марта 2015 года по РС(Я) по всем должностям педагогических работников</vt:lpstr>
      <vt:lpstr>Условия формирования папки достижений /информации о результативности работы, размещенной на сайте ОО) </vt:lpstr>
      <vt:lpstr>Презентация PowerPoint</vt:lpstr>
      <vt:lpstr>ОСНОВАНИЯ НА УСТАНОВЛЕНИЕ КВАЛИФИКАЦИОННЫХ КАТЕГОРИЙ . ПРАВИЛЬНО ПОНИМАЕМ:</vt:lpstr>
      <vt:lpstr> ДОЛЖНЫ ВСЕ ЗНАТЬ ! п.п.36,37  </vt:lpstr>
      <vt:lpstr> ДОЛЖНЫ ВСЕ ЗНАТЬ  ! п. п. 36. 37 Порядка</vt:lpstr>
      <vt:lpstr> ДОЛЖНЫ ВСЕ ЗНАТЬ  ! п. п. 36. 37 Порядка</vt:lpstr>
      <vt:lpstr> ДОЛЖНЫ ВСЕ ЗНАТЬ ! п.п.36,37  </vt:lpstr>
      <vt:lpstr> ДОЛЖНЫ ВСЕ ЗНАТЬ ! п.п.36,37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Аттестационная оценка педагога</dc:title>
  <dc:creator>ETN</dc:creator>
  <cp:lastModifiedBy>User-СтВоспит-01</cp:lastModifiedBy>
  <cp:revision>80</cp:revision>
  <dcterms:created xsi:type="dcterms:W3CDTF">2019-02-09T13:05:16Z</dcterms:created>
  <dcterms:modified xsi:type="dcterms:W3CDTF">2021-10-20T02:22:43Z</dcterms:modified>
</cp:coreProperties>
</file>